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7211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split orient="vert"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>
    <p:split orient="vert"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hyperlink" Target="reports/Market%20Performance%20vs%20Target%20Report.xlsx" TargetMode="Externa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hyperlink" Target="https://github.com/VAKGK/Sales-Analytics/blob/main/Documents/P%26L%20Statement%20by%20Markets.pdf" TargetMode="External"/><Relationship Id="rId5" Type="http://schemas.openxmlformats.org/officeDocument/2006/relationships/hyperlink" Target="reports/Customer%20Performance%20Report.xlsx" TargetMode="External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hyperlink" Target="reports/P&amp;L%20Statement%20by%20Monthly.xls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>
            <a:solidFill>
              <a:schemeClr val="bg1"/>
            </a:solidFill>
          </a:ln>
        </p:spPr>
        <p:txBody>
          <a:bodyPr/>
          <a:lstStyle/>
          <a:p>
            <a:endParaRPr 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" y="2428875"/>
            <a:ext cx="4869061" cy="33718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50437" y="1720096"/>
            <a:ext cx="7415927" cy="2129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Profit and Loss Statement</a:t>
            </a:r>
            <a:endParaRPr lang="en-US" sz="6707" dirty="0"/>
          </a:p>
        </p:txBody>
      </p:sp>
      <p:sp>
        <p:nvSpPr>
          <p:cNvPr id="7" name="Text 3"/>
          <p:cNvSpPr/>
          <p:nvPr/>
        </p:nvSpPr>
        <p:spPr>
          <a:xfrm>
            <a:off x="6350437" y="4219694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The profit and loss statement is a key financial document that summarizes a company's revenues, costs, and expenses over a specific period of time. It provides a clear picture of a business's profitability and financial performance.</a:t>
            </a:r>
            <a:endParaRPr lang="en-US" sz="1944" dirty="0"/>
          </a:p>
        </p:txBody>
      </p:sp>
      <p:sp>
        <p:nvSpPr>
          <p:cNvPr id="9" name="Text 5"/>
          <p:cNvSpPr/>
          <p:nvPr/>
        </p:nvSpPr>
        <p:spPr>
          <a:xfrm>
            <a:off x="6485692" y="6244709"/>
            <a:ext cx="124420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68"/>
              </a:lnSpc>
              <a:buNone/>
            </a:pPr>
            <a:r>
              <a:rPr lang="en-US" sz="768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</a:t>
            </a:r>
            <a:endParaRPr lang="en-US" sz="768" dirty="0"/>
          </a:p>
        </p:txBody>
      </p:sp>
      <p:sp>
        <p:nvSpPr>
          <p:cNvPr id="10" name="Text 6"/>
          <p:cNvSpPr/>
          <p:nvPr/>
        </p:nvSpPr>
        <p:spPr>
          <a:xfrm>
            <a:off x="6485692" y="6077545"/>
            <a:ext cx="3966210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</a:t>
            </a:r>
            <a:r>
              <a:rPr lang="en-US" sz="2430" b="1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Vadlamudi</a:t>
            </a:r>
            <a:r>
              <a:rPr lang="en-US" sz="243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Arun </a:t>
            </a:r>
            <a:r>
              <a:rPr lang="en-US" sz="2430" b="1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kumar</a:t>
            </a:r>
            <a:r>
              <a:rPr lang="en-US" sz="243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endParaRPr lang="en-US" sz="2430" dirty="0"/>
          </a:p>
        </p:txBody>
      </p:sp>
    </p:spTree>
  </p:cSld>
  <p:clrMapOvr>
    <a:masterClrMapping/>
  </p:clrMapOvr>
  <p:transition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2005489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Net Sales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39411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Definition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4026694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Net sales represent the total amount of revenue a company generates from its core business activities, minus any discounts, returns, or allowances.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339411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Importance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4026694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Net sales is a critical metric that helps businesses track their top-line growth and overall market performance.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39411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Calculation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4026694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Net Sales = Gross Sales - Discounts, Returns, and Allowances</a:t>
            </a:r>
            <a:endParaRPr lang="en-US" sz="1944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18DFE0-2766-41D9-BBD7-73694E6C57A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35" y="2470190"/>
            <a:ext cx="5002411" cy="326588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64104" y="990838"/>
            <a:ext cx="5841921" cy="6050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65"/>
              </a:lnSpc>
              <a:buNone/>
            </a:pPr>
            <a:r>
              <a:rPr lang="en-US" sz="3812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Cost of Goods Sold (COGS)</a:t>
            </a:r>
            <a:endParaRPr lang="en-US" sz="3812" dirty="0"/>
          </a:p>
        </p:txBody>
      </p:sp>
      <p:sp>
        <p:nvSpPr>
          <p:cNvPr id="7" name="Shape 3"/>
          <p:cNvSpPr/>
          <p:nvPr/>
        </p:nvSpPr>
        <p:spPr>
          <a:xfrm>
            <a:off x="6164104" y="1886307"/>
            <a:ext cx="7788593" cy="1425178"/>
          </a:xfrm>
          <a:prstGeom prst="roundRect">
            <a:avLst>
              <a:gd name="adj" fmla="val 8152"/>
            </a:avLst>
          </a:prstGeom>
          <a:solidFill>
            <a:srgbClr val="DEE7F7"/>
          </a:solidFill>
          <a:ln/>
        </p:spPr>
      </p:sp>
      <p:sp>
        <p:nvSpPr>
          <p:cNvPr id="8" name="Text 4"/>
          <p:cNvSpPr/>
          <p:nvPr/>
        </p:nvSpPr>
        <p:spPr>
          <a:xfrm>
            <a:off x="6357699" y="2079903"/>
            <a:ext cx="2420422" cy="3025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2"/>
              </a:lnSpc>
              <a:buNone/>
            </a:pPr>
            <a:r>
              <a:rPr lang="en-US" sz="1906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Definition</a:t>
            </a:r>
            <a:endParaRPr lang="en-US" sz="1906" dirty="0"/>
          </a:p>
        </p:txBody>
      </p:sp>
      <p:sp>
        <p:nvSpPr>
          <p:cNvPr id="9" name="Text 5"/>
          <p:cNvSpPr/>
          <p:nvPr/>
        </p:nvSpPr>
        <p:spPr>
          <a:xfrm>
            <a:off x="6357699" y="2498527"/>
            <a:ext cx="7401401" cy="6193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40"/>
              </a:lnSpc>
              <a:buNone/>
            </a:pPr>
            <a:r>
              <a:rPr lang="en-US" sz="1525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COGS represents the direct costs associated with producing the goods or services a company sells.</a:t>
            </a:r>
            <a:endParaRPr lang="en-US" sz="1525" dirty="0"/>
          </a:p>
        </p:txBody>
      </p:sp>
      <p:sp>
        <p:nvSpPr>
          <p:cNvPr id="10" name="Shape 6"/>
          <p:cNvSpPr/>
          <p:nvPr/>
        </p:nvSpPr>
        <p:spPr>
          <a:xfrm>
            <a:off x="6164104" y="3505081"/>
            <a:ext cx="7788593" cy="1115497"/>
          </a:xfrm>
          <a:prstGeom prst="roundRect">
            <a:avLst>
              <a:gd name="adj" fmla="val 10415"/>
            </a:avLst>
          </a:prstGeom>
          <a:solidFill>
            <a:srgbClr val="DEE7F7"/>
          </a:solidFill>
          <a:ln/>
        </p:spPr>
      </p:sp>
      <p:sp>
        <p:nvSpPr>
          <p:cNvPr id="11" name="Text 7"/>
          <p:cNvSpPr/>
          <p:nvPr/>
        </p:nvSpPr>
        <p:spPr>
          <a:xfrm>
            <a:off x="6357699" y="3698677"/>
            <a:ext cx="2420422" cy="3025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2"/>
              </a:lnSpc>
              <a:buNone/>
            </a:pPr>
            <a:r>
              <a:rPr lang="en-US" sz="1906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Includes</a:t>
            </a:r>
            <a:endParaRPr lang="en-US" sz="1906" dirty="0"/>
          </a:p>
        </p:txBody>
      </p:sp>
      <p:sp>
        <p:nvSpPr>
          <p:cNvPr id="12" name="Text 8"/>
          <p:cNvSpPr/>
          <p:nvPr/>
        </p:nvSpPr>
        <p:spPr>
          <a:xfrm>
            <a:off x="6357699" y="4117300"/>
            <a:ext cx="7401401" cy="3096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40"/>
              </a:lnSpc>
              <a:buNone/>
            </a:pPr>
            <a:r>
              <a:rPr lang="en-US" sz="1525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Raw materials, labor, and manufacturing overhead costs.</a:t>
            </a:r>
            <a:endParaRPr lang="en-US" sz="1525" dirty="0"/>
          </a:p>
        </p:txBody>
      </p:sp>
      <p:sp>
        <p:nvSpPr>
          <p:cNvPr id="13" name="Shape 9"/>
          <p:cNvSpPr/>
          <p:nvPr/>
        </p:nvSpPr>
        <p:spPr>
          <a:xfrm>
            <a:off x="6164104" y="4814173"/>
            <a:ext cx="7788593" cy="1115497"/>
          </a:xfrm>
          <a:prstGeom prst="roundRect">
            <a:avLst>
              <a:gd name="adj" fmla="val 10415"/>
            </a:avLst>
          </a:prstGeom>
          <a:solidFill>
            <a:srgbClr val="DEE7F7"/>
          </a:solidFill>
          <a:ln/>
        </p:spPr>
      </p:sp>
      <p:sp>
        <p:nvSpPr>
          <p:cNvPr id="14" name="Text 10"/>
          <p:cNvSpPr/>
          <p:nvPr/>
        </p:nvSpPr>
        <p:spPr>
          <a:xfrm>
            <a:off x="6357699" y="5007769"/>
            <a:ext cx="2420422" cy="3025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2"/>
              </a:lnSpc>
              <a:buNone/>
            </a:pPr>
            <a:r>
              <a:rPr lang="en-US" sz="1906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Importance</a:t>
            </a:r>
            <a:endParaRPr lang="en-US" sz="1906" dirty="0"/>
          </a:p>
        </p:txBody>
      </p:sp>
      <p:sp>
        <p:nvSpPr>
          <p:cNvPr id="15" name="Text 11"/>
          <p:cNvSpPr/>
          <p:nvPr/>
        </p:nvSpPr>
        <p:spPr>
          <a:xfrm>
            <a:off x="6357699" y="5426393"/>
            <a:ext cx="7401401" cy="3096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40"/>
              </a:lnSpc>
              <a:buNone/>
            </a:pPr>
            <a:r>
              <a:rPr lang="en-US" sz="1525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COGS is a crucial metric for understanding a company's profitability and gross margin.</a:t>
            </a:r>
            <a:endParaRPr lang="en-US" sz="1525" dirty="0"/>
          </a:p>
        </p:txBody>
      </p:sp>
      <p:sp>
        <p:nvSpPr>
          <p:cNvPr id="16" name="Shape 12"/>
          <p:cNvSpPr/>
          <p:nvPr/>
        </p:nvSpPr>
        <p:spPr>
          <a:xfrm>
            <a:off x="6164104" y="6316861"/>
            <a:ext cx="7788593" cy="921901"/>
          </a:xfrm>
          <a:prstGeom prst="roundRect">
            <a:avLst>
              <a:gd name="adj" fmla="val 10415"/>
            </a:avLst>
          </a:prstGeom>
          <a:solidFill>
            <a:srgbClr val="DEE7F7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7" name="Text 13"/>
          <p:cNvSpPr/>
          <p:nvPr/>
        </p:nvSpPr>
        <p:spPr>
          <a:xfrm>
            <a:off x="6357699" y="6316861"/>
            <a:ext cx="2420422" cy="3025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2"/>
              </a:lnSpc>
              <a:buNone/>
            </a:pPr>
            <a:r>
              <a:rPr lang="en-US" sz="1906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Calculation</a:t>
            </a:r>
            <a:endParaRPr lang="en-US" sz="1906" dirty="0"/>
          </a:p>
        </p:txBody>
      </p:sp>
      <p:sp>
        <p:nvSpPr>
          <p:cNvPr id="18" name="Text 14"/>
          <p:cNvSpPr/>
          <p:nvPr/>
        </p:nvSpPr>
        <p:spPr>
          <a:xfrm>
            <a:off x="6357699" y="6735485"/>
            <a:ext cx="7401401" cy="3096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40"/>
              </a:lnSpc>
              <a:buNone/>
            </a:pPr>
            <a:r>
              <a:rPr lang="en-US" sz="1525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COGS = Manufacturing Cost+ Freight Cost +Other Cost</a:t>
            </a:r>
            <a:endParaRPr lang="en-US" sz="1525" dirty="0"/>
          </a:p>
        </p:txBody>
      </p:sp>
    </p:spTree>
  </p:cSld>
  <p:clrMapOvr>
    <a:masterClrMapping/>
  </p:clrMapOvr>
  <p:transition advClick="0"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1092160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Gross Margin</a:t>
            </a:r>
            <a:endParaRPr lang="en-US" sz="4860" dirty="0"/>
          </a:p>
        </p:txBody>
      </p:sp>
      <p:sp>
        <p:nvSpPr>
          <p:cNvPr id="7" name="Shape 3"/>
          <p:cNvSpPr/>
          <p:nvPr/>
        </p:nvSpPr>
        <p:spPr>
          <a:xfrm>
            <a:off x="864037" y="2511623"/>
            <a:ext cx="555427" cy="555427"/>
          </a:xfrm>
          <a:prstGeom prst="roundRect">
            <a:avLst>
              <a:gd name="adj" fmla="val 26670"/>
            </a:avLst>
          </a:prstGeom>
          <a:solidFill>
            <a:srgbClr val="DEE7F7"/>
          </a:solidFill>
          <a:ln/>
        </p:spPr>
      </p:sp>
      <p:sp>
        <p:nvSpPr>
          <p:cNvPr id="8" name="Text 4"/>
          <p:cNvSpPr/>
          <p:nvPr/>
        </p:nvSpPr>
        <p:spPr>
          <a:xfrm>
            <a:off x="1065371" y="2604135"/>
            <a:ext cx="152638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916" dirty="0"/>
          </a:p>
        </p:txBody>
      </p:sp>
      <p:sp>
        <p:nvSpPr>
          <p:cNvPr id="9" name="Text 5"/>
          <p:cNvSpPr/>
          <p:nvPr/>
        </p:nvSpPr>
        <p:spPr>
          <a:xfrm>
            <a:off x="1666280" y="2511623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Definition</a:t>
            </a:r>
            <a:endParaRPr lang="en-US" sz="2430" dirty="0"/>
          </a:p>
        </p:txBody>
      </p:sp>
      <p:sp>
        <p:nvSpPr>
          <p:cNvPr id="10" name="Text 6"/>
          <p:cNvSpPr/>
          <p:nvPr/>
        </p:nvSpPr>
        <p:spPr>
          <a:xfrm>
            <a:off x="1666280" y="3045500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Gross margin is the difference between net sales and the cost of goods sold.</a:t>
            </a:r>
            <a:endParaRPr lang="en-US" sz="1944" dirty="0"/>
          </a:p>
        </p:txBody>
      </p:sp>
      <p:sp>
        <p:nvSpPr>
          <p:cNvPr id="11" name="Shape 7"/>
          <p:cNvSpPr/>
          <p:nvPr/>
        </p:nvSpPr>
        <p:spPr>
          <a:xfrm>
            <a:off x="864037" y="4360069"/>
            <a:ext cx="555427" cy="555427"/>
          </a:xfrm>
          <a:prstGeom prst="roundRect">
            <a:avLst>
              <a:gd name="adj" fmla="val 26670"/>
            </a:avLst>
          </a:prstGeom>
          <a:solidFill>
            <a:srgbClr val="DEE7F7"/>
          </a:solidFill>
          <a:ln/>
        </p:spPr>
      </p:sp>
      <p:sp>
        <p:nvSpPr>
          <p:cNvPr id="12" name="Text 8"/>
          <p:cNvSpPr/>
          <p:nvPr/>
        </p:nvSpPr>
        <p:spPr>
          <a:xfrm>
            <a:off x="1039416" y="4452580"/>
            <a:ext cx="204549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916" dirty="0"/>
          </a:p>
        </p:txBody>
      </p:sp>
      <p:sp>
        <p:nvSpPr>
          <p:cNvPr id="13" name="Text 9"/>
          <p:cNvSpPr/>
          <p:nvPr/>
        </p:nvSpPr>
        <p:spPr>
          <a:xfrm>
            <a:off x="1666280" y="436006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Importance</a:t>
            </a:r>
            <a:endParaRPr lang="en-US" sz="2430" dirty="0"/>
          </a:p>
        </p:txBody>
      </p:sp>
      <p:sp>
        <p:nvSpPr>
          <p:cNvPr id="14" name="Text 10"/>
          <p:cNvSpPr/>
          <p:nvPr/>
        </p:nvSpPr>
        <p:spPr>
          <a:xfrm>
            <a:off x="1666280" y="4893945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Gross margin is a key indicator of a company's profitability and efficiency.</a:t>
            </a:r>
            <a:endParaRPr lang="en-US" sz="1944" dirty="0"/>
          </a:p>
        </p:txBody>
      </p:sp>
      <p:sp>
        <p:nvSpPr>
          <p:cNvPr id="15" name="Shape 11"/>
          <p:cNvSpPr/>
          <p:nvPr/>
        </p:nvSpPr>
        <p:spPr>
          <a:xfrm>
            <a:off x="864037" y="6208514"/>
            <a:ext cx="555427" cy="555427"/>
          </a:xfrm>
          <a:prstGeom prst="roundRect">
            <a:avLst>
              <a:gd name="adj" fmla="val 26670"/>
            </a:avLst>
          </a:prstGeom>
          <a:solidFill>
            <a:srgbClr val="DEE7F7"/>
          </a:solidFill>
          <a:ln/>
        </p:spPr>
      </p:sp>
      <p:sp>
        <p:nvSpPr>
          <p:cNvPr id="16" name="Text 12"/>
          <p:cNvSpPr/>
          <p:nvPr/>
        </p:nvSpPr>
        <p:spPr>
          <a:xfrm>
            <a:off x="1041678" y="6301026"/>
            <a:ext cx="200025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916" dirty="0"/>
          </a:p>
        </p:txBody>
      </p:sp>
      <p:sp>
        <p:nvSpPr>
          <p:cNvPr id="17" name="Text 13"/>
          <p:cNvSpPr/>
          <p:nvPr/>
        </p:nvSpPr>
        <p:spPr>
          <a:xfrm>
            <a:off x="1666280" y="620851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Calculation</a:t>
            </a:r>
            <a:endParaRPr lang="en-US" sz="2430" dirty="0"/>
          </a:p>
        </p:txBody>
      </p:sp>
      <p:sp>
        <p:nvSpPr>
          <p:cNvPr id="18" name="Text 14"/>
          <p:cNvSpPr/>
          <p:nvPr/>
        </p:nvSpPr>
        <p:spPr>
          <a:xfrm>
            <a:off x="1666280" y="6742390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Gross Margin = Net Sales - Cost of Goods Sold</a:t>
            </a:r>
            <a:endParaRPr lang="en-US" sz="1944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7ADBA1B-E404-4055-AB08-B0F22C397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6850" y="2434939"/>
            <a:ext cx="4563290" cy="3890983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505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50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4752" y="2375535"/>
            <a:ext cx="4884777" cy="348043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42248" y="661749"/>
            <a:ext cx="7097435" cy="7519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921"/>
              </a:lnSpc>
              <a:buNone/>
            </a:pPr>
            <a:r>
              <a:rPr lang="en-US" sz="473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Gross Margin Percentage</a:t>
            </a:r>
            <a:endParaRPr lang="en-US" sz="4737" dirty="0"/>
          </a:p>
        </p:txBody>
      </p:sp>
      <p:sp>
        <p:nvSpPr>
          <p:cNvPr id="7" name="Shape 3"/>
          <p:cNvSpPr/>
          <p:nvPr/>
        </p:nvSpPr>
        <p:spPr>
          <a:xfrm>
            <a:off x="1179076" y="1774627"/>
            <a:ext cx="48101" cy="5795129"/>
          </a:xfrm>
          <a:prstGeom prst="rect">
            <a:avLst/>
          </a:prstGeom>
          <a:solidFill>
            <a:srgbClr val="BBC4DC"/>
          </a:solidFill>
          <a:ln/>
        </p:spPr>
      </p:sp>
      <p:sp>
        <p:nvSpPr>
          <p:cNvPr id="8" name="Shape 4"/>
          <p:cNvSpPr/>
          <p:nvPr/>
        </p:nvSpPr>
        <p:spPr>
          <a:xfrm>
            <a:off x="1473815" y="2291834"/>
            <a:ext cx="842248" cy="48101"/>
          </a:xfrm>
          <a:prstGeom prst="rect">
            <a:avLst/>
          </a:prstGeom>
          <a:solidFill>
            <a:srgbClr val="BBC4DC"/>
          </a:solidFill>
          <a:ln/>
        </p:spPr>
      </p:sp>
      <p:sp>
        <p:nvSpPr>
          <p:cNvPr id="9" name="Shape 5"/>
          <p:cNvSpPr/>
          <p:nvPr/>
        </p:nvSpPr>
        <p:spPr>
          <a:xfrm>
            <a:off x="932438" y="2045256"/>
            <a:ext cx="541377" cy="541377"/>
          </a:xfrm>
          <a:prstGeom prst="roundRect">
            <a:avLst>
              <a:gd name="adj" fmla="val 26671"/>
            </a:avLst>
          </a:prstGeom>
          <a:solidFill>
            <a:srgbClr val="DEE7F7"/>
          </a:solidFill>
          <a:ln/>
        </p:spPr>
      </p:sp>
      <p:sp>
        <p:nvSpPr>
          <p:cNvPr id="10" name="Text 6"/>
          <p:cNvSpPr/>
          <p:nvPr/>
        </p:nvSpPr>
        <p:spPr>
          <a:xfrm>
            <a:off x="1128653" y="2135386"/>
            <a:ext cx="148828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2"/>
              </a:lnSpc>
              <a:buNone/>
            </a:pPr>
            <a:r>
              <a:rPr lang="en-US" sz="2842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842" dirty="0"/>
          </a:p>
        </p:txBody>
      </p:sp>
      <p:sp>
        <p:nvSpPr>
          <p:cNvPr id="11" name="Text 7"/>
          <p:cNvSpPr/>
          <p:nvPr/>
        </p:nvSpPr>
        <p:spPr>
          <a:xfrm>
            <a:off x="2526625" y="2015252"/>
            <a:ext cx="3007995" cy="3758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61"/>
              </a:lnSpc>
              <a:buNone/>
            </a:pPr>
            <a:r>
              <a:rPr lang="en-US" sz="2369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Definition</a:t>
            </a:r>
            <a:endParaRPr lang="en-US" sz="2369" dirty="0"/>
          </a:p>
        </p:txBody>
      </p:sp>
      <p:sp>
        <p:nvSpPr>
          <p:cNvPr id="12" name="Text 8"/>
          <p:cNvSpPr/>
          <p:nvPr/>
        </p:nvSpPr>
        <p:spPr>
          <a:xfrm>
            <a:off x="2526625" y="2535436"/>
            <a:ext cx="5775127" cy="7698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2"/>
              </a:lnSpc>
              <a:buNone/>
            </a:pPr>
            <a:r>
              <a:rPr lang="en-US" sz="1895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Gross margin percentage is the ratio of gross margin to net sales, expressed as a percentage.</a:t>
            </a:r>
            <a:endParaRPr lang="en-US" sz="1895" dirty="0"/>
          </a:p>
        </p:txBody>
      </p:sp>
      <p:sp>
        <p:nvSpPr>
          <p:cNvPr id="13" name="Shape 9"/>
          <p:cNvSpPr/>
          <p:nvPr/>
        </p:nvSpPr>
        <p:spPr>
          <a:xfrm>
            <a:off x="1473815" y="4303752"/>
            <a:ext cx="842248" cy="48101"/>
          </a:xfrm>
          <a:prstGeom prst="rect">
            <a:avLst/>
          </a:prstGeom>
          <a:solidFill>
            <a:srgbClr val="BBC4DC"/>
          </a:solidFill>
          <a:ln/>
        </p:spPr>
      </p:sp>
      <p:sp>
        <p:nvSpPr>
          <p:cNvPr id="14" name="Shape 10"/>
          <p:cNvSpPr/>
          <p:nvPr/>
        </p:nvSpPr>
        <p:spPr>
          <a:xfrm>
            <a:off x="932438" y="4057174"/>
            <a:ext cx="541377" cy="541377"/>
          </a:xfrm>
          <a:prstGeom prst="roundRect">
            <a:avLst>
              <a:gd name="adj" fmla="val 26671"/>
            </a:avLst>
          </a:prstGeom>
          <a:solidFill>
            <a:srgbClr val="DEE7F7"/>
          </a:solidFill>
          <a:ln/>
        </p:spPr>
      </p:sp>
      <p:sp>
        <p:nvSpPr>
          <p:cNvPr id="15" name="Text 11"/>
          <p:cNvSpPr/>
          <p:nvPr/>
        </p:nvSpPr>
        <p:spPr>
          <a:xfrm>
            <a:off x="1103412" y="4147304"/>
            <a:ext cx="199311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2"/>
              </a:lnSpc>
              <a:buNone/>
            </a:pPr>
            <a:r>
              <a:rPr lang="en-US" sz="2842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842" dirty="0"/>
          </a:p>
        </p:txBody>
      </p:sp>
      <p:sp>
        <p:nvSpPr>
          <p:cNvPr id="16" name="Text 12"/>
          <p:cNvSpPr/>
          <p:nvPr/>
        </p:nvSpPr>
        <p:spPr>
          <a:xfrm>
            <a:off x="2526625" y="4027170"/>
            <a:ext cx="3007995" cy="3758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61"/>
              </a:lnSpc>
              <a:buNone/>
            </a:pPr>
            <a:r>
              <a:rPr lang="en-US" sz="2369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Importance</a:t>
            </a:r>
            <a:endParaRPr lang="en-US" sz="2369" dirty="0"/>
          </a:p>
        </p:txBody>
      </p:sp>
      <p:sp>
        <p:nvSpPr>
          <p:cNvPr id="17" name="Text 13"/>
          <p:cNvSpPr/>
          <p:nvPr/>
        </p:nvSpPr>
        <p:spPr>
          <a:xfrm>
            <a:off x="2526625" y="4547354"/>
            <a:ext cx="5775127" cy="7698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2"/>
              </a:lnSpc>
              <a:buNone/>
            </a:pPr>
            <a:r>
              <a:rPr lang="en-US" sz="1895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provides insight into a company's pricing power and operational efficiency.</a:t>
            </a:r>
            <a:endParaRPr lang="en-US" sz="1895" dirty="0"/>
          </a:p>
        </p:txBody>
      </p:sp>
      <p:sp>
        <p:nvSpPr>
          <p:cNvPr id="18" name="Shape 14"/>
          <p:cNvSpPr/>
          <p:nvPr/>
        </p:nvSpPr>
        <p:spPr>
          <a:xfrm>
            <a:off x="1473815" y="6315670"/>
            <a:ext cx="842248" cy="48101"/>
          </a:xfrm>
          <a:prstGeom prst="rect">
            <a:avLst/>
          </a:prstGeom>
          <a:solidFill>
            <a:srgbClr val="BBC4DC"/>
          </a:solidFill>
          <a:ln/>
        </p:spPr>
      </p:sp>
      <p:sp>
        <p:nvSpPr>
          <p:cNvPr id="19" name="Shape 15"/>
          <p:cNvSpPr/>
          <p:nvPr/>
        </p:nvSpPr>
        <p:spPr>
          <a:xfrm>
            <a:off x="932438" y="6069092"/>
            <a:ext cx="541377" cy="541377"/>
          </a:xfrm>
          <a:prstGeom prst="roundRect">
            <a:avLst>
              <a:gd name="adj" fmla="val 26671"/>
            </a:avLst>
          </a:prstGeom>
          <a:solidFill>
            <a:srgbClr val="DEE7F7"/>
          </a:solidFill>
          <a:ln/>
        </p:spPr>
      </p:sp>
      <p:sp>
        <p:nvSpPr>
          <p:cNvPr id="20" name="Text 16"/>
          <p:cNvSpPr/>
          <p:nvPr/>
        </p:nvSpPr>
        <p:spPr>
          <a:xfrm>
            <a:off x="1105674" y="6159222"/>
            <a:ext cx="194905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2"/>
              </a:lnSpc>
              <a:buNone/>
            </a:pPr>
            <a:r>
              <a:rPr lang="en-US" sz="2842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842" dirty="0"/>
          </a:p>
        </p:txBody>
      </p:sp>
      <p:sp>
        <p:nvSpPr>
          <p:cNvPr id="21" name="Text 17"/>
          <p:cNvSpPr/>
          <p:nvPr/>
        </p:nvSpPr>
        <p:spPr>
          <a:xfrm>
            <a:off x="2526625" y="6039088"/>
            <a:ext cx="3007995" cy="3758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61"/>
              </a:lnSpc>
              <a:buNone/>
            </a:pPr>
            <a:r>
              <a:rPr lang="en-US" sz="2369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Calculation</a:t>
            </a:r>
            <a:endParaRPr lang="en-US" sz="2369" dirty="0"/>
          </a:p>
        </p:txBody>
      </p:sp>
      <p:sp>
        <p:nvSpPr>
          <p:cNvPr id="22" name="Text 18"/>
          <p:cNvSpPr/>
          <p:nvPr/>
        </p:nvSpPr>
        <p:spPr>
          <a:xfrm>
            <a:off x="2526625" y="6559272"/>
            <a:ext cx="5775127" cy="7698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2"/>
              </a:lnSpc>
              <a:buNone/>
            </a:pPr>
            <a:r>
              <a:rPr lang="en-US" sz="1895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Gross Margin Percentage = (Gross Margin / Net Sales) x 100</a:t>
            </a:r>
            <a:endParaRPr lang="en-US" sz="1895" dirty="0"/>
          </a:p>
        </p:txBody>
      </p:sp>
    </p:spTree>
  </p:cSld>
  <p:clrMapOvr>
    <a:masterClrMapping/>
  </p:clrMapOvr>
  <p:transition>
    <p:split orient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2203013"/>
            <a:ext cx="6338649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Operational Expenses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59163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Definition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4224218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Operational expenses, or OpEx, are the ongoing costs associated with running a business, excluding the cost of goods sold.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359163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Includes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4224218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Rent, utilities, salaries, marketing, and administrative expenses.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59163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Importance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4224218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OpEx analysis helps management identify areas for cost reduction and improve overall profitability.</a:t>
            </a:r>
            <a:endParaRPr lang="en-US" sz="1944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3EE77F-F939-46B2-A872-554FF3AE73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150" y="2429947"/>
            <a:ext cx="4985980" cy="336970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86964" y="551140"/>
            <a:ext cx="5004435" cy="6254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26"/>
              </a:lnSpc>
              <a:buNone/>
            </a:pPr>
            <a:r>
              <a:rPr lang="en-US" sz="3941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Net Profit</a:t>
            </a:r>
            <a:endParaRPr lang="en-US" sz="3941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964" y="1476732"/>
            <a:ext cx="500420" cy="5004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86964" y="2177296"/>
            <a:ext cx="2502218" cy="312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3"/>
              </a:lnSpc>
              <a:buNone/>
            </a:pPr>
            <a:r>
              <a:rPr lang="en-US" sz="197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Definition</a:t>
            </a:r>
            <a:endParaRPr lang="en-US" sz="1970" dirty="0"/>
          </a:p>
        </p:txBody>
      </p:sp>
      <p:sp>
        <p:nvSpPr>
          <p:cNvPr id="9" name="Text 4"/>
          <p:cNvSpPr/>
          <p:nvPr/>
        </p:nvSpPr>
        <p:spPr>
          <a:xfrm>
            <a:off x="6186964" y="2610088"/>
            <a:ext cx="7742873" cy="640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22"/>
              </a:lnSpc>
              <a:buNone/>
            </a:pPr>
            <a:r>
              <a:rPr lang="en-US" sz="1576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Net profit is the amount of revenue remaining after all expenses, costs, and taxes have been accounted for.</a:t>
            </a:r>
            <a:endParaRPr lang="en-US" sz="1576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6964" y="3850838"/>
            <a:ext cx="500420" cy="5004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86964" y="4551402"/>
            <a:ext cx="2502218" cy="312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3"/>
              </a:lnSpc>
              <a:buNone/>
            </a:pPr>
            <a:r>
              <a:rPr lang="en-US" sz="197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Calculation</a:t>
            </a:r>
            <a:endParaRPr lang="en-US" sz="1970" dirty="0"/>
          </a:p>
        </p:txBody>
      </p:sp>
      <p:sp>
        <p:nvSpPr>
          <p:cNvPr id="12" name="Text 6"/>
          <p:cNvSpPr/>
          <p:nvPr/>
        </p:nvSpPr>
        <p:spPr>
          <a:xfrm>
            <a:off x="6186964" y="4984194"/>
            <a:ext cx="7742873" cy="3201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2"/>
              </a:lnSpc>
              <a:buNone/>
            </a:pPr>
            <a:r>
              <a:rPr lang="en-US" sz="1576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Net Profit = Gross Margin - Operational Expenses - Taxes</a:t>
            </a:r>
            <a:endParaRPr lang="en-US" sz="1576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6964" y="5904786"/>
            <a:ext cx="500420" cy="50042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86964" y="6605349"/>
            <a:ext cx="2502218" cy="312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3"/>
              </a:lnSpc>
              <a:buNone/>
            </a:pPr>
            <a:r>
              <a:rPr lang="en-US" sz="197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Significance</a:t>
            </a:r>
            <a:endParaRPr lang="en-US" sz="1970" dirty="0"/>
          </a:p>
        </p:txBody>
      </p:sp>
      <p:sp>
        <p:nvSpPr>
          <p:cNvPr id="15" name="Text 8"/>
          <p:cNvSpPr/>
          <p:nvPr/>
        </p:nvSpPr>
        <p:spPr>
          <a:xfrm>
            <a:off x="6186964" y="7038142"/>
            <a:ext cx="7742873" cy="640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22"/>
              </a:lnSpc>
              <a:buNone/>
            </a:pPr>
            <a:r>
              <a:rPr lang="en-US" sz="1576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Net profit is the ultimate measure of a company's financial performance and profitability.</a:t>
            </a:r>
            <a:endParaRPr lang="en-US" sz="1576" dirty="0"/>
          </a:p>
        </p:txBody>
      </p:sp>
    </p:spTree>
  </p:cSld>
  <p:clrMapOvr>
    <a:masterClrMapping/>
  </p:clrMapOvr>
  <p:transition>
    <p:split orient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70057" y="537686"/>
            <a:ext cx="4883468" cy="6104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07"/>
              </a:lnSpc>
              <a:buNone/>
            </a:pPr>
            <a:r>
              <a:rPr lang="en-US" sz="3845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Visualizing the Data</a:t>
            </a:r>
            <a:endParaRPr lang="en-US" sz="3845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057" y="1441013"/>
            <a:ext cx="976670" cy="156269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39619" y="1636276"/>
            <a:ext cx="2713373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3"/>
              </a:lnSpc>
              <a:buNone/>
            </a:pPr>
            <a:r>
              <a:rPr lang="en-US" sz="1923" dirty="0">
                <a:latin typeface="Roboto Slab" pitchFamily="34" charset="0"/>
                <a:ea typeface="Roboto Slab" pitchFamily="34" charset="-122"/>
                <a:cs typeface="Roboto Slab" pitchFamily="34" charset="-120"/>
                <a:hlinkClick r:id="rId5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Customer performance </a:t>
            </a:r>
            <a:endParaRPr lang="en-US" sz="1923" dirty="0"/>
          </a:p>
        </p:txBody>
      </p:sp>
      <p:sp>
        <p:nvSpPr>
          <p:cNvPr id="9" name="Text 4"/>
          <p:cNvSpPr/>
          <p:nvPr/>
        </p:nvSpPr>
        <p:spPr>
          <a:xfrm>
            <a:off x="7439620" y="2058591"/>
            <a:ext cx="6507123" cy="3125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en-US" sz="153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Visualize the top-line revenue by Customer.</a:t>
            </a:r>
            <a:endParaRPr lang="en-US" sz="1538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057" y="3003709"/>
            <a:ext cx="976670" cy="156269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39620" y="3198971"/>
            <a:ext cx="2441734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3"/>
              </a:lnSpc>
            </a:pPr>
            <a:r>
              <a:rPr lang="en-US" sz="1923" dirty="0">
                <a:latin typeface="Roboto Slab" pitchFamily="34" charset="0"/>
                <a:ea typeface="Roboto Slab" pitchFamily="34" charset="-122"/>
                <a:hlinkClick r:id="rId7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Market vs Target Performance</a:t>
            </a:r>
            <a:endParaRPr lang="en-US" sz="1923" dirty="0">
              <a:latin typeface="Roboto Slab" pitchFamily="34" charset="0"/>
              <a:ea typeface="Roboto Slab" pitchFamily="34" charset="-122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439620" y="3621286"/>
            <a:ext cx="6507123" cy="3125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en-US" sz="153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 Market and It’s Target.</a:t>
            </a:r>
            <a:endParaRPr lang="en-US" sz="1538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0057" y="4566404"/>
            <a:ext cx="976670" cy="156269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39620" y="4761667"/>
            <a:ext cx="2441734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>
              <a:lnSpc>
                <a:spcPts val="2403"/>
              </a:lnSpc>
              <a:buNone/>
            </a:pPr>
            <a:r>
              <a:rPr lang="en-US" sz="1923" dirty="0">
                <a:latin typeface="Roboto Slab" pitchFamily="34" charset="0"/>
                <a:ea typeface="Roboto Slab" pitchFamily="34" charset="-122"/>
                <a:hlinkClick r:id="rId9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 &amp; L Statement by Monthly</a:t>
            </a:r>
            <a:endParaRPr lang="en-US" sz="1923" dirty="0">
              <a:latin typeface="Roboto Slab" pitchFamily="34" charset="0"/>
              <a:ea typeface="Roboto Slab" pitchFamily="34" charset="-122"/>
            </a:endParaRPr>
          </a:p>
        </p:txBody>
      </p:sp>
      <p:sp>
        <p:nvSpPr>
          <p:cNvPr id="15" name="Text 8"/>
          <p:cNvSpPr/>
          <p:nvPr/>
        </p:nvSpPr>
        <p:spPr>
          <a:xfrm>
            <a:off x="7439620" y="5183981"/>
            <a:ext cx="6507123" cy="3125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en-US" sz="153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Profit and Loss Statement by Fiscal Year and Monthly Wise.</a:t>
            </a:r>
            <a:endParaRPr lang="en-US" sz="1538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0057" y="6129099"/>
            <a:ext cx="976670" cy="1562695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7439620" y="6324362"/>
            <a:ext cx="2441734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3"/>
              </a:lnSpc>
            </a:pPr>
            <a:r>
              <a:rPr lang="en-US" sz="1923" dirty="0">
                <a:latin typeface="Roboto Slab" pitchFamily="34" charset="0"/>
                <a:ea typeface="Roboto Slab" pitchFamily="34" charset="-122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 &amp; L Statement By Market</a:t>
            </a:r>
            <a:endParaRPr lang="en-US" sz="1923" dirty="0">
              <a:latin typeface="Roboto Slab" pitchFamily="34" charset="0"/>
              <a:ea typeface="Roboto Slab" pitchFamily="34" charset="-122"/>
            </a:endParaRPr>
          </a:p>
        </p:txBody>
      </p:sp>
      <p:sp>
        <p:nvSpPr>
          <p:cNvPr id="18" name="Text 10"/>
          <p:cNvSpPr/>
          <p:nvPr/>
        </p:nvSpPr>
        <p:spPr>
          <a:xfrm>
            <a:off x="7439620" y="6746677"/>
            <a:ext cx="6507123" cy="3125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en-US" sz="153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Profit and Loss Statement Market Wise.</a:t>
            </a:r>
            <a:endParaRPr lang="en-US" sz="1538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D1658F3-9760-44E0-8987-072D182743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3551" y="576981"/>
            <a:ext cx="4619298" cy="6801282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434</Words>
  <Application>Microsoft Office PowerPoint</Application>
  <PresentationFormat>Custom</PresentationFormat>
  <Paragraphs>71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Roboto</vt:lpstr>
      <vt:lpstr>Roboto Slab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ARUN KUMAR</cp:lastModifiedBy>
  <cp:revision>8</cp:revision>
  <dcterms:created xsi:type="dcterms:W3CDTF">2024-06-29T03:35:24Z</dcterms:created>
  <dcterms:modified xsi:type="dcterms:W3CDTF">2024-06-29T05:20:21Z</dcterms:modified>
</cp:coreProperties>
</file>